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0" r:id="rId3"/>
    <p:sldId id="262" r:id="rId4"/>
    <p:sldId id="264" r:id="rId5"/>
    <p:sldId id="261" r:id="rId6"/>
    <p:sldId id="257" r:id="rId7"/>
    <p:sldId id="276" r:id="rId8"/>
    <p:sldId id="277" r:id="rId9"/>
    <p:sldId id="278" r:id="rId10"/>
    <p:sldId id="279" r:id="rId11"/>
    <p:sldId id="280" r:id="rId12"/>
    <p:sldId id="281" r:id="rId13"/>
    <p:sldId id="282" r:id="rId14"/>
    <p:sldId id="288" r:id="rId15"/>
    <p:sldId id="283" r:id="rId16"/>
    <p:sldId id="287"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274" r:id="rId30"/>
    <p:sldId id="259" r:id="rId31"/>
    <p:sldId id="275" r:id="rId3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ד'/תמוז/תשפ"ד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10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10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10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10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10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10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10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10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10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10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10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10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1084757816"/>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XXXXXEFGH</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err="1">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XXXXXIJKL</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162968" y="1835384"/>
            <a:ext cx="1642513" cy="1846851"/>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10</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4263146" y="74922"/>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398057"/>
            <a:ext cx="4970226" cy="4481135"/>
            <a:chOff x="77822" y="398057"/>
            <a:chExt cx="4970226" cy="4481135"/>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3593764" y="39805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3593764" y="398057"/>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11</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4350696" y="-4097"/>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12</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13</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14</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15</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16</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17</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18</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19</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79664-40D4-71A3-11F3-89DFAC94D93F}"/>
              </a:ext>
            </a:extLst>
          </p:cNvPr>
          <p:cNvPicPr>
            <a:picLocks noChangeAspect="1"/>
          </p:cNvPicPr>
          <p:nvPr/>
        </p:nvPicPr>
        <p:blipFill>
          <a:blip r:embed="rId2"/>
          <a:stretch>
            <a:fillRect/>
          </a:stretch>
        </p:blipFill>
        <p:spPr>
          <a:xfrm>
            <a:off x="0" y="858940"/>
            <a:ext cx="10924162" cy="599906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20</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21</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22</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23</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25</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26</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29</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30</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31</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a:blip r:embed="rId2"/>
          <a:stretch>
            <a:fillRect/>
          </a:stretch>
        </p:blipFill>
        <p:spPr>
          <a:xfrm>
            <a:off x="0" y="1125735"/>
            <a:ext cx="10212739" cy="1496842"/>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EFD65-5EBE-C707-57BA-A981C94E9E7A}"/>
              </a:ext>
            </a:extLst>
          </p:cNvPr>
          <p:cNvPicPr>
            <a:picLocks noChangeAspect="1"/>
          </p:cNvPicPr>
          <p:nvPr/>
        </p:nvPicPr>
        <p:blipFill>
          <a:blip r:embed="rId2"/>
          <a:stretch>
            <a:fillRect/>
          </a:stretch>
        </p:blipFill>
        <p:spPr>
          <a:xfrm>
            <a:off x="185735" y="895451"/>
            <a:ext cx="11820525" cy="2790825"/>
          </a:xfrm>
          <a:prstGeom prst="rect">
            <a:avLst/>
          </a:prstGeom>
        </p:spPr>
      </p:pic>
      <p:sp>
        <p:nvSpPr>
          <p:cNvPr id="6" name="Title 1">
            <a:extLst>
              <a:ext uri="{FF2B5EF4-FFF2-40B4-BE49-F238E27FC236}">
                <a16:creationId xmlns:a16="http://schemas.microsoft.com/office/drawing/2014/main" id="{7E10D5E2-E11A-EDC6-157E-5C688090D31D}"/>
              </a:ext>
            </a:extLst>
          </p:cNvPr>
          <p:cNvSpPr txBox="1">
            <a:spLocks/>
          </p:cNvSpPr>
          <p:nvPr/>
        </p:nvSpPr>
        <p:spPr>
          <a:xfrm>
            <a:off x="1026722" y="138023"/>
            <a:ext cx="9396918" cy="6123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and the declarations of the relevant functions in the code </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sp>
        <p:nvSpPr>
          <p:cNvPr id="11" name="TextBox 10">
            <a:extLst>
              <a:ext uri="{FF2B5EF4-FFF2-40B4-BE49-F238E27FC236}">
                <a16:creationId xmlns:a16="http://schemas.microsoft.com/office/drawing/2014/main" id="{08AA7AC2-C813-0763-87BD-5DD45B062C54}"/>
              </a:ext>
            </a:extLst>
          </p:cNvPr>
          <p:cNvSpPr txBox="1"/>
          <p:nvPr/>
        </p:nvSpPr>
        <p:spPr>
          <a:xfrm>
            <a:off x="185734" y="3976460"/>
            <a:ext cx="110788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AutoNum type="arabicParenR"/>
            </a:pPr>
            <a:r>
              <a:rPr lang="en-US" b="1" dirty="0"/>
              <a:t>The s2dPoint structure is defined at the header file to represent a 2D point with X and Y coordinates.</a:t>
            </a:r>
          </a:p>
          <a:p>
            <a:pPr marL="342900" indent="-342900">
              <a:buAutoNum type="arabicParenR"/>
            </a:pPr>
            <a:r>
              <a:rPr lang="en-US" b="1" dirty="0"/>
              <a:t>The s2dPoint structure’s Usage is to store the coordinates of points in the image processing functions.</a:t>
            </a:r>
            <a:endParaRPr lang="he-IL" b="1" dirty="0"/>
          </a:p>
        </p:txBody>
      </p:sp>
      <p:sp>
        <p:nvSpPr>
          <p:cNvPr id="12" name="Rectangle 11">
            <a:extLst>
              <a:ext uri="{FF2B5EF4-FFF2-40B4-BE49-F238E27FC236}">
                <a16:creationId xmlns:a16="http://schemas.microsoft.com/office/drawing/2014/main" id="{2E667081-050B-9336-5E6C-9CC65BE832A1}"/>
              </a:ext>
            </a:extLst>
          </p:cNvPr>
          <p:cNvSpPr/>
          <p:nvPr/>
        </p:nvSpPr>
        <p:spPr>
          <a:xfrm>
            <a:off x="0" y="4747098"/>
            <a:ext cx="8987448"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The AddGrayRectangle input parameters are:</a:t>
            </a:r>
          </a:p>
          <a:p>
            <a:pPr marL="342900" indent="-342900">
              <a:buAutoNum type="alphaLcParenR"/>
            </a:pPr>
            <a:r>
              <a:rPr lang="en-US" dirty="0"/>
              <a:t>unsigned char image[][NUMBER_OF_COLUMNS] </a:t>
            </a:r>
            <a:r>
              <a:rPr lang="en-US" dirty="0">
                <a:sym typeface="Wingdings" panose="05000000000000000000" pitchFamily="2" charset="2"/>
              </a:rPr>
              <a:t></a:t>
            </a:r>
            <a:r>
              <a:rPr lang="en-US" dirty="0"/>
              <a:t> A 2D array representing the image.</a:t>
            </a:r>
          </a:p>
          <a:p>
            <a:pPr marL="342900" indent="-342900">
              <a:buAutoNum type="alphaLcParenR"/>
            </a:pPr>
            <a:r>
              <a:rPr lang="en-US" dirty="0"/>
              <a:t>s2dPoint A </a:t>
            </a:r>
            <a:r>
              <a:rPr lang="en-US" dirty="0">
                <a:sym typeface="Wingdings" panose="05000000000000000000" pitchFamily="2" charset="2"/>
              </a:rPr>
              <a:t></a:t>
            </a:r>
            <a:r>
              <a:rPr lang="en-US" dirty="0"/>
              <a:t> The first corner point of the rectangle.</a:t>
            </a:r>
          </a:p>
          <a:p>
            <a:pPr marL="342900" indent="-342900">
              <a:buAutoNum type="alphaLcParenR"/>
            </a:pPr>
            <a:r>
              <a:rPr lang="en-US" dirty="0"/>
              <a:t>s2dPoint B1</a:t>
            </a:r>
            <a:r>
              <a:rPr lang="en-US" dirty="0">
                <a:sym typeface="Wingdings" panose="05000000000000000000" pitchFamily="2" charset="2"/>
              </a:rPr>
              <a:t> </a:t>
            </a:r>
            <a:r>
              <a:rPr lang="en-US" dirty="0"/>
              <a:t> The opposite corner point of the rectangle.</a:t>
            </a:r>
          </a:p>
          <a:p>
            <a:pPr marL="342900" indent="-342900">
              <a:buAutoNum type="alphaLcParenR"/>
            </a:pPr>
            <a:r>
              <a:rPr lang="en-US" dirty="0"/>
              <a:t>unsigned char transparency</a:t>
            </a:r>
            <a:r>
              <a:rPr lang="en-US" dirty="0">
                <a:sym typeface="Wingdings" panose="05000000000000000000" pitchFamily="2" charset="2"/>
              </a:rPr>
              <a:t>  </a:t>
            </a:r>
            <a:r>
              <a:rPr lang="en-US" dirty="0"/>
              <a:t>The transparency level for the rectangle.</a:t>
            </a:r>
          </a:p>
          <a:p>
            <a:pPr marL="342900" indent="-342900">
              <a:buAutoNum type="alphaLcParenR"/>
            </a:pPr>
            <a:r>
              <a:rPr lang="en-US" dirty="0"/>
              <a:t>unsigned char grayLevel</a:t>
            </a:r>
            <a:r>
              <a:rPr lang="en-US" dirty="0">
                <a:sym typeface="Wingdings" panose="05000000000000000000" pitchFamily="2" charset="2"/>
              </a:rPr>
              <a:t>  </a:t>
            </a:r>
            <a:r>
              <a:rPr lang="en-US" dirty="0"/>
              <a:t>The gray level for the rectangle.</a:t>
            </a:r>
          </a:p>
        </p:txBody>
      </p:sp>
      <p:sp>
        <p:nvSpPr>
          <p:cNvPr id="17" name="TextBox 16">
            <a:extLst>
              <a:ext uri="{FF2B5EF4-FFF2-40B4-BE49-F238E27FC236}">
                <a16:creationId xmlns:a16="http://schemas.microsoft.com/office/drawing/2014/main" id="{6901CBF4-E5DE-C624-8B7A-D9CC00EAF0BB}"/>
              </a:ext>
            </a:extLst>
          </p:cNvPr>
          <p:cNvSpPr txBox="1"/>
          <p:nvPr/>
        </p:nvSpPr>
        <p:spPr>
          <a:xfrm>
            <a:off x="9056451" y="4813518"/>
            <a:ext cx="3018817"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function will add a gray rectangle to the image with the specified transparency and gray level, using the points A and B1 to define the rectangle's bounds.</a:t>
            </a:r>
            <a:endParaRPr lang="he-IL" dirty="0"/>
          </a:p>
        </p:txBody>
      </p:sp>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57FF57FB-2FFD-B8F1-9EF3-8FC8B51F9226}"/>
              </a:ext>
            </a:extLst>
          </p:cNvPr>
          <p:cNvSpPr/>
          <p:nvPr/>
        </p:nvSpPr>
        <p:spPr>
          <a:xfrm>
            <a:off x="0" y="457200"/>
            <a:ext cx="4513634" cy="836579"/>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l" rtl="0"/>
            <a:r>
              <a:rPr lang="en-US" sz="1600" b="1" dirty="0">
                <a:highlight>
                  <a:srgbClr val="FFFF00"/>
                </a:highlight>
              </a:rPr>
              <a:t>Numerical values of: NUMBER_OF_ROWS and NUMBER_OF COLUMNS</a:t>
            </a:r>
          </a:p>
          <a:p>
            <a:pPr algn="l" rtl="0"/>
            <a:r>
              <a:rPr lang="en-US" sz="1600" b="1" dirty="0">
                <a:highlight>
                  <a:srgbClr val="FFFF00"/>
                </a:highlight>
              </a:rPr>
              <a:t>Defined in the file ImProcInPlainC.h</a:t>
            </a:r>
          </a:p>
        </p:txBody>
      </p:sp>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6</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0" y="1598408"/>
            <a:ext cx="11860381" cy="5259592"/>
            <a:chOff x="0" y="1598408"/>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0" y="1598408"/>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13507" y="2960688"/>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6" name="TextBox 5">
            <a:extLst>
              <a:ext uri="{FF2B5EF4-FFF2-40B4-BE49-F238E27FC236}">
                <a16:creationId xmlns:a16="http://schemas.microsoft.com/office/drawing/2014/main" id="{9366511C-10B2-F56C-49CB-F8306BF80893}"/>
              </a:ext>
            </a:extLst>
          </p:cNvPr>
          <p:cNvSpPr txBox="1"/>
          <p:nvPr/>
        </p:nvSpPr>
        <p:spPr>
          <a:xfrm>
            <a:off x="4720046" y="875489"/>
            <a:ext cx="700178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image[row][col] = </a:t>
            </a:r>
            <a:r>
              <a:rPr lang="en-US" dirty="0" err="1"/>
              <a:t>static_cast</a:t>
            </a:r>
            <a:r>
              <a:rPr lang="en-US" dirty="0"/>
              <a:t>&lt;unsigned char&gt;(transparency * (image[row][col] / 255.0) + (255 - transparency) * (grayLevel / 255.0));</a:t>
            </a:r>
          </a:p>
        </p:txBody>
      </p:sp>
      <p:sp>
        <p:nvSpPr>
          <p:cNvPr id="9" name="Rectangle 8">
            <a:extLst>
              <a:ext uri="{FF2B5EF4-FFF2-40B4-BE49-F238E27FC236}">
                <a16:creationId xmlns:a16="http://schemas.microsoft.com/office/drawing/2014/main" id="{9A94BB3E-D276-840B-AD1C-BA614628635C}"/>
              </a:ext>
            </a:extLst>
          </p:cNvPr>
          <p:cNvSpPr/>
          <p:nvPr/>
        </p:nvSpPr>
        <p:spPr>
          <a:xfrm>
            <a:off x="4720046" y="379380"/>
            <a:ext cx="5698277" cy="49611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endParaRPr lang="he-IL" dirty="0"/>
          </a:p>
        </p:txBody>
      </p:sp>
    </p:spTree>
    <p:extLst>
      <p:ext uri="{BB962C8B-B14F-4D97-AF65-F5344CB8AC3E}">
        <p14:creationId xmlns:p14="http://schemas.microsoft.com/office/powerpoint/2010/main" val="148554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7</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8</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9</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17470</TotalTime>
  <Words>2234</Words>
  <Application>Microsoft Office PowerPoint</Application>
  <PresentationFormat>Widescreen</PresentationFormat>
  <Paragraphs>277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Aptos Display</vt:lpstr>
      <vt:lpstr>Arial</vt:lpstr>
      <vt:lpstr>Calibri</vt:lpstr>
      <vt:lpstr>Cambria Math</vt:lpstr>
      <vt:lpstr>Wingdings</vt:lpstr>
      <vt:lpstr>Office Theme</vt:lpstr>
      <vt:lpstr>Course: Image Processing 31651 Assignment #11 Synthetic Image Creation (Part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28</cp:revision>
  <dcterms:created xsi:type="dcterms:W3CDTF">2024-06-24T09:47:36Z</dcterms:created>
  <dcterms:modified xsi:type="dcterms:W3CDTF">2024-07-10T12:41:55Z</dcterms:modified>
</cp:coreProperties>
</file>